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cHJbAfrjPo+EB0zPDUhL3HqPX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8F67D9-FE9D-4FAE-9648-37516AB2773D}">
  <a:tblStyle styleId="{418F67D9-FE9D-4FAE-9648-37516AB2773D}" styleName="Table_0">
    <a:wholeTbl>
      <a:tcTxStyle b="off" i="off">
        <a:font>
          <a:latin typeface="Quire Sans Pro Light"/>
          <a:ea typeface="Quire Sans Pro Light"/>
          <a:cs typeface="Quire Sans Pr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FAF8"/>
          </a:solidFill>
        </a:fill>
      </a:tcStyle>
    </a:wholeTbl>
    <a:band1H>
      <a:tcTxStyle/>
      <a:tcStyle>
        <a:tcBdr/>
        <a:fill>
          <a:solidFill>
            <a:srgbClr val="FAF5F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F5F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66a62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3466a628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66a6284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3466a628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57056956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g135705695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570569564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39" name="Google Shape;339;g1357056956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57056956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46" name="Google Shape;346;g1357056956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51088172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1335108817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3510881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133510881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photo of palm leaf on pink background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7"/>
          <p:cNvSpPr>
            <a:spLocks noGrp="1"/>
          </p:cNvSpPr>
          <p:nvPr>
            <p:ph type="pic" idx="2"/>
          </p:nvPr>
        </p:nvSpPr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>
            <a:spLocks noGrp="1"/>
          </p:cNvSpPr>
          <p:nvPr>
            <p:ph type="pic" idx="2"/>
          </p:nvPr>
        </p:nvSpPr>
        <p:spPr>
          <a:xfrm>
            <a:off x="1524" y="0"/>
            <a:ext cx="61813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26"/>
          <p:cNvSpPr/>
          <p:nvPr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>
            <a:spLocks noGrp="1"/>
          </p:cNvSpPr>
          <p:nvPr>
            <p:ph type="pic" idx="3"/>
          </p:nvPr>
        </p:nvSpPr>
        <p:spPr>
          <a:xfrm>
            <a:off x="3048000" y="777240"/>
            <a:ext cx="8229600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15" name="Google Shape;11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2148840" y="1993392"/>
            <a:ext cx="1828800" cy="696885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45700" anchor="ctr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2"/>
          </p:nvPr>
        </p:nvSpPr>
        <p:spPr>
          <a:xfrm>
            <a:off x="914399" y="3255264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3"/>
          </p:nvPr>
        </p:nvSpPr>
        <p:spPr>
          <a:xfrm>
            <a:off x="19659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4"/>
          </p:nvPr>
        </p:nvSpPr>
        <p:spPr>
          <a:xfrm>
            <a:off x="2752344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5"/>
          </p:nvPr>
        </p:nvSpPr>
        <p:spPr>
          <a:xfrm>
            <a:off x="35418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6"/>
          </p:nvPr>
        </p:nvSpPr>
        <p:spPr>
          <a:xfrm>
            <a:off x="43297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7"/>
          </p:nvPr>
        </p:nvSpPr>
        <p:spPr>
          <a:xfrm>
            <a:off x="51176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8"/>
          </p:nvPr>
        </p:nvSpPr>
        <p:spPr>
          <a:xfrm>
            <a:off x="59055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9"/>
          </p:nvPr>
        </p:nvSpPr>
        <p:spPr>
          <a:xfrm>
            <a:off x="669348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13"/>
          </p:nvPr>
        </p:nvSpPr>
        <p:spPr>
          <a:xfrm>
            <a:off x="74814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4"/>
          </p:nvPr>
        </p:nvSpPr>
        <p:spPr>
          <a:xfrm>
            <a:off x="82693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5"/>
          </p:nvPr>
        </p:nvSpPr>
        <p:spPr>
          <a:xfrm>
            <a:off x="90572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16"/>
          </p:nvPr>
        </p:nvSpPr>
        <p:spPr>
          <a:xfrm>
            <a:off x="98451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17"/>
          </p:nvPr>
        </p:nvSpPr>
        <p:spPr>
          <a:xfrm>
            <a:off x="10633085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18"/>
          </p:nvPr>
        </p:nvSpPr>
        <p:spPr>
          <a:xfrm>
            <a:off x="914400" y="4114800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9"/>
          </p:nvPr>
        </p:nvSpPr>
        <p:spPr>
          <a:xfrm>
            <a:off x="196991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20"/>
          </p:nvPr>
        </p:nvSpPr>
        <p:spPr>
          <a:xfrm>
            <a:off x="275234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21"/>
          </p:nvPr>
        </p:nvSpPr>
        <p:spPr>
          <a:xfrm>
            <a:off x="3545289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22"/>
          </p:nvPr>
        </p:nvSpPr>
        <p:spPr>
          <a:xfrm>
            <a:off x="4332976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23"/>
          </p:nvPr>
        </p:nvSpPr>
        <p:spPr>
          <a:xfrm>
            <a:off x="5120663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24"/>
          </p:nvPr>
        </p:nvSpPr>
        <p:spPr>
          <a:xfrm>
            <a:off x="5908350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25"/>
          </p:nvPr>
        </p:nvSpPr>
        <p:spPr>
          <a:xfrm>
            <a:off x="6696037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26"/>
          </p:nvPr>
        </p:nvSpPr>
        <p:spPr>
          <a:xfrm>
            <a:off x="748372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27"/>
          </p:nvPr>
        </p:nvSpPr>
        <p:spPr>
          <a:xfrm>
            <a:off x="8271411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8"/>
          </p:nvPr>
        </p:nvSpPr>
        <p:spPr>
          <a:xfrm>
            <a:off x="9059098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29"/>
          </p:nvPr>
        </p:nvSpPr>
        <p:spPr>
          <a:xfrm>
            <a:off x="984678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30"/>
          </p:nvPr>
        </p:nvSpPr>
        <p:spPr>
          <a:xfrm>
            <a:off x="10634472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and rewards">
  <p:cSld name="Risk and reward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 descr="Photo of palm leaves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>
            <a:spLocks noGrp="1"/>
          </p:cNvSpPr>
          <p:nvPr>
            <p:ph type="pic" idx="2"/>
          </p:nvPr>
        </p:nvSpPr>
        <p:spPr>
          <a:xfrm>
            <a:off x="1709928" y="2105025"/>
            <a:ext cx="4178808" cy="338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 b="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3"/>
          </p:nvPr>
        </p:nvSpPr>
        <p:spPr>
          <a:xfrm>
            <a:off x="6254496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4"/>
          </p:nvPr>
        </p:nvSpPr>
        <p:spPr>
          <a:xfrm>
            <a:off x="8714232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 b="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5"/>
          </p:nvPr>
        </p:nvSpPr>
        <p:spPr>
          <a:xfrm>
            <a:off x="8714232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2"/>
          </p:nvPr>
        </p:nvSpPr>
        <p:spPr>
          <a:xfrm>
            <a:off x="839788" y="238658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3"/>
          </p:nvPr>
        </p:nvSpPr>
        <p:spPr>
          <a:xfrm>
            <a:off x="6172200" y="1819656"/>
            <a:ext cx="5183188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4"/>
          </p:nvPr>
        </p:nvSpPr>
        <p:spPr>
          <a:xfrm>
            <a:off x="6172200" y="238658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838200" y="15361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concepts">
  <p:cSld name="Key concep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1184910" y="3184149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3"/>
          </p:nvPr>
        </p:nvSpPr>
        <p:spPr>
          <a:xfrm>
            <a:off x="1184910" y="2888594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4"/>
          </p:nvPr>
        </p:nvSpPr>
        <p:spPr>
          <a:xfrm>
            <a:off x="1184910" y="4340145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5"/>
          </p:nvPr>
        </p:nvSpPr>
        <p:spPr>
          <a:xfrm>
            <a:off x="1184910" y="4044590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 Statement">
  <p:cSld name="Mission Statem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8" descr="Photo of palm tree leaves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8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8"/>
          <p:cNvSpPr>
            <a:spLocks noGrp="1"/>
          </p:cNvSpPr>
          <p:nvPr>
            <p:ph type="pic" idx="2"/>
          </p:nvPr>
        </p:nvSpPr>
        <p:spPr>
          <a:xfrm>
            <a:off x="6099048" y="777240"/>
            <a:ext cx="5184648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1463040" y="2799983"/>
            <a:ext cx="4087368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Org chart">
  <p:cSld name="4_Org char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9"/>
          <p:cNvPicPr preferRelativeResize="0"/>
          <p:nvPr/>
        </p:nvPicPr>
        <p:blipFill rotWithShape="1">
          <a:blip r:embed="rId2">
            <a:alphaModFix/>
          </a:blip>
          <a:srcRect t="7802" b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9"/>
          <p:cNvSpPr>
            <a:spLocks noGrp="1"/>
          </p:cNvSpPr>
          <p:nvPr>
            <p:ph type="dgm" idx="2"/>
          </p:nvPr>
        </p:nvSpPr>
        <p:spPr>
          <a:xfrm>
            <a:off x="1088136" y="2039112"/>
            <a:ext cx="10515600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ummary">
  <p:cSld name="Market Summar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0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135331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2"/>
          </p:nvPr>
        </p:nvSpPr>
        <p:spPr>
          <a:xfrm>
            <a:off x="475945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3"/>
          </p:nvPr>
        </p:nvSpPr>
        <p:spPr>
          <a:xfrm>
            <a:off x="816559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Opportunities">
  <p:cSld name="6_Opportunitie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1" descr="close up photo of plants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1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1657183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1657183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1657183" y="3567512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1657183" y="3863067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1657183" y="4737597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1657183" y="5033152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7"/>
          </p:nvPr>
        </p:nvSpPr>
        <p:spPr>
          <a:xfrm>
            <a:off x="6404811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8"/>
          </p:nvPr>
        </p:nvSpPr>
        <p:spPr>
          <a:xfrm>
            <a:off x="6404811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9"/>
          </p:nvPr>
        </p:nvSpPr>
        <p:spPr>
          <a:xfrm>
            <a:off x="6404811" y="3570539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3"/>
          </p:nvPr>
        </p:nvSpPr>
        <p:spPr>
          <a:xfrm>
            <a:off x="6404811" y="3865136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concept">
  <p:cSld name="Business concep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22"/>
          <p:cNvSpPr/>
          <p:nvPr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36575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12625" tIns="822950" rIns="4572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6629400" y="2996693"/>
            <a:ext cx="4416552" cy="221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">
  <p:cSld name="ke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 descr="photo of laptop keyboard bordered by 2 palm leaves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3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 b="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2"/>
          </p:nvPr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3"/>
          </p:nvPr>
        </p:nvSpPr>
        <p:spPr>
          <a:xfrm>
            <a:off x="3685032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 b="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4"/>
          </p:nvPr>
        </p:nvSpPr>
        <p:spPr>
          <a:xfrm>
            <a:off x="3685032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>
            <a:spLocks noGrp="1"/>
          </p:cNvSpPr>
          <p:nvPr>
            <p:ph type="pic" idx="5"/>
          </p:nvPr>
        </p:nvSpPr>
        <p:spPr>
          <a:xfrm>
            <a:off x="6208776" y="1289304"/>
            <a:ext cx="4572000" cy="4334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 amt="44000"/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>
            <a:spLocks noGrp="1"/>
          </p:cNvSpPr>
          <p:nvPr>
            <p:ph type="pic" idx="2"/>
          </p:nvPr>
        </p:nvSpPr>
        <p:spPr>
          <a:xfrm>
            <a:off x="838200" y="1975104"/>
            <a:ext cx="2103120" cy="3017520"/>
          </a:xfrm>
          <a:prstGeom prst="rect">
            <a:avLst/>
          </a:prstGeom>
          <a:solidFill>
            <a:schemeClr val="accent4"/>
          </a:solidFill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 rotWithShape="0">
              <a:schemeClr val="dk1">
                <a:alpha val="40000"/>
              </a:schemeClr>
            </a:outerShdw>
          </a:effectLst>
        </p:spPr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838200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3"/>
          </p:nvPr>
        </p:nvSpPr>
        <p:spPr>
          <a:xfrm>
            <a:off x="837882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4"/>
          </p:nvPr>
        </p:nvSpPr>
        <p:spPr>
          <a:xfrm>
            <a:off x="3642360" y="1975104"/>
            <a:ext cx="2103120" cy="3017520"/>
          </a:xfrm>
          <a:prstGeom prst="rect">
            <a:avLst/>
          </a:prstGeom>
          <a:solidFill>
            <a:schemeClr val="accent4"/>
          </a:solidFill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 rotWithShape="0">
              <a:schemeClr val="dk1">
                <a:alpha val="40000"/>
              </a:schemeClr>
            </a:outerShdw>
          </a:effectLst>
        </p:spPr>
      </p:sp>
      <p:sp>
        <p:nvSpPr>
          <p:cNvPr id="91" name="Google Shape;91;p24"/>
          <p:cNvSpPr txBox="1">
            <a:spLocks noGrp="1"/>
          </p:cNvSpPr>
          <p:nvPr>
            <p:ph type="body" idx="5"/>
          </p:nvPr>
        </p:nvSpPr>
        <p:spPr>
          <a:xfrm>
            <a:off x="3642678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6"/>
          </p:nvPr>
        </p:nvSpPr>
        <p:spPr>
          <a:xfrm>
            <a:off x="3642360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>
            <a:spLocks noGrp="1"/>
          </p:cNvSpPr>
          <p:nvPr>
            <p:ph type="pic" idx="7"/>
          </p:nvPr>
        </p:nvSpPr>
        <p:spPr>
          <a:xfrm>
            <a:off x="6446520" y="1975104"/>
            <a:ext cx="2103120" cy="3017520"/>
          </a:xfrm>
          <a:prstGeom prst="rect">
            <a:avLst/>
          </a:prstGeom>
          <a:solidFill>
            <a:schemeClr val="accent4"/>
          </a:solidFill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 rotWithShape="0">
              <a:schemeClr val="dk1">
                <a:alpha val="40000"/>
              </a:schemeClr>
            </a:outerShdw>
          </a:effectLst>
        </p:spPr>
      </p:sp>
      <p:sp>
        <p:nvSpPr>
          <p:cNvPr id="94" name="Google Shape;94;p24"/>
          <p:cNvSpPr txBox="1">
            <a:spLocks noGrp="1"/>
          </p:cNvSpPr>
          <p:nvPr>
            <p:ph type="body" idx="8"/>
          </p:nvPr>
        </p:nvSpPr>
        <p:spPr>
          <a:xfrm>
            <a:off x="6446204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9"/>
          </p:nvPr>
        </p:nvSpPr>
        <p:spPr>
          <a:xfrm>
            <a:off x="6445886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>
            <a:spLocks noGrp="1"/>
          </p:cNvSpPr>
          <p:nvPr>
            <p:ph type="pic" idx="13"/>
          </p:nvPr>
        </p:nvSpPr>
        <p:spPr>
          <a:xfrm>
            <a:off x="9250680" y="1975104"/>
            <a:ext cx="2103120" cy="3017520"/>
          </a:xfrm>
          <a:prstGeom prst="rect">
            <a:avLst/>
          </a:prstGeom>
          <a:solidFill>
            <a:schemeClr val="accent4"/>
          </a:solidFill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 rotWithShape="0">
              <a:schemeClr val="dk1">
                <a:alpha val="40000"/>
              </a:schemeClr>
            </a:outerShdw>
          </a:effectLst>
        </p:spPr>
      </p:sp>
      <p:sp>
        <p:nvSpPr>
          <p:cNvPr id="97" name="Google Shape;97;p24"/>
          <p:cNvSpPr txBox="1">
            <a:spLocks noGrp="1"/>
          </p:cNvSpPr>
          <p:nvPr>
            <p:ph type="body" idx="14"/>
          </p:nvPr>
        </p:nvSpPr>
        <p:spPr>
          <a:xfrm>
            <a:off x="9249412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5"/>
          </p:nvPr>
        </p:nvSpPr>
        <p:spPr>
          <a:xfrm>
            <a:off x="9249094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5" descr="close up photo of leaves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rgbClr val="FFCFC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4724400" y="3566160"/>
            <a:ext cx="2743200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 txBox="1">
            <a:spLocks noGrp="1"/>
          </p:cNvSpPr>
          <p:nvPr>
            <p:ph type="ctrTitle"/>
          </p:nvPr>
        </p:nvSpPr>
        <p:spPr>
          <a:xfrm>
            <a:off x="6553655" y="1761993"/>
            <a:ext cx="4717725" cy="180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b="1"/>
              <a:t>U.S. Stock Pickers</a:t>
            </a:r>
            <a:endParaRPr/>
          </a:p>
        </p:txBody>
      </p:sp>
      <p:sp>
        <p:nvSpPr>
          <p:cNvPr id="192" name="Google Shape;192;p1"/>
          <p:cNvSpPr txBox="1">
            <a:spLocks noGrp="1"/>
          </p:cNvSpPr>
          <p:nvPr>
            <p:ph type="subTitle" idx="1"/>
          </p:nvPr>
        </p:nvSpPr>
        <p:spPr>
          <a:xfrm>
            <a:off x="6762413" y="3973700"/>
            <a:ext cx="43002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Project Team 3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Iteration 3 / Final Presentation</a:t>
            </a:r>
            <a:endParaRPr b="1"/>
          </a:p>
        </p:txBody>
      </p:sp>
      <p:pic>
        <p:nvPicPr>
          <p:cNvPr id="193" name="Google Shape;193;p1" descr="photo of 2 men drawing a graph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3466a62848_0_9" descr="Photo of plant next to a couc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1" cy="68579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64" name="Google Shape;264;g13466a62848_0_9"/>
          <p:cNvSpPr txBox="1">
            <a:spLocks noGrp="1"/>
          </p:cNvSpPr>
          <p:nvPr>
            <p:ph type="title"/>
          </p:nvPr>
        </p:nvSpPr>
        <p:spPr>
          <a:xfrm>
            <a:off x="1054100" y="136524"/>
            <a:ext cx="10680600" cy="6585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612625" tIns="822950" rIns="4572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Implementation</a:t>
            </a: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 </a:t>
            </a:r>
            <a:endParaRPr/>
          </a:p>
        </p:txBody>
      </p:sp>
      <p:sp>
        <p:nvSpPr>
          <p:cNvPr id="265" name="Google Shape;265;g13466a62848_0_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6" name="Google Shape;266;g13466a62848_0_9"/>
          <p:cNvSpPr txBox="1"/>
          <p:nvPr/>
        </p:nvSpPr>
        <p:spPr>
          <a:xfrm>
            <a:off x="1586200" y="1553950"/>
            <a:ext cx="39288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Toolset:</a:t>
            </a:r>
            <a:endParaRPr b="1"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Use IDE tools (VsCode and PyCharm with debuggers):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</a:rPr>
              <a:t>Linters (pep8, pylance, pylint)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Debuggers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Automated testing tools</a:t>
            </a:r>
            <a:endParaRPr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Virtual environments for Python to isolate dependencies</a:t>
            </a:r>
            <a:endParaRPr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Front end in JS (VsCode tools)</a:t>
            </a:r>
            <a:endParaRPr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Backend in Python (Django)</a:t>
            </a:r>
            <a:endParaRPr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Frontend and backend run on localhost with different ports</a:t>
            </a:r>
            <a:endParaRPr sz="10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3466a62848_0_9"/>
          <p:cNvSpPr txBox="1"/>
          <p:nvPr/>
        </p:nvSpPr>
        <p:spPr>
          <a:xfrm>
            <a:off x="6339175" y="1553950"/>
            <a:ext cx="51765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Implementation philosophy:</a:t>
            </a:r>
            <a:endParaRPr sz="10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Effectively use OOP to implement design specifications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Implementation reuse via OOP (e.g. we wrap Facebook Prophet algorithm)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Future-proof/modular/scalable design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Classes implemented with extensibility in mind: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 (e.g. Forecaster class supports multiple forecast model types; for now implement Prophet only, but can be easily extended)</a:t>
            </a:r>
            <a:endParaRPr sz="100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3466a62848_0_25" descr="Photo of plant next to a couc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1" cy="68579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73" name="Google Shape;273;g13466a62848_0_25"/>
          <p:cNvSpPr txBox="1">
            <a:spLocks noGrp="1"/>
          </p:cNvSpPr>
          <p:nvPr>
            <p:ph type="title"/>
          </p:nvPr>
        </p:nvSpPr>
        <p:spPr>
          <a:xfrm>
            <a:off x="286275" y="62225"/>
            <a:ext cx="11625000" cy="66591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612625" tIns="822950" rIns="4572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               </a:t>
            </a: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 </a:t>
            </a:r>
            <a:endParaRPr/>
          </a:p>
        </p:txBody>
      </p:sp>
      <p:sp>
        <p:nvSpPr>
          <p:cNvPr id="274" name="Google Shape;274;g13466a62848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75" name="Google Shape;275;g13466a62848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978" y="99328"/>
            <a:ext cx="6835301" cy="3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3466a62848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600" y="4114200"/>
            <a:ext cx="6550599" cy="26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3466a62848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063" y="99313"/>
            <a:ext cx="2360975" cy="658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3466a62848_0_25"/>
          <p:cNvSpPr txBox="1"/>
          <p:nvPr/>
        </p:nvSpPr>
        <p:spPr>
          <a:xfrm>
            <a:off x="286275" y="2427050"/>
            <a:ext cx="2361000" cy="1182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0070C0"/>
                </a:solidFill>
              </a:rPr>
              <a:t>Implementation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9" descr="Photo of plant next to a couc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1130300" y="1631950"/>
            <a:ext cx="2144745" cy="112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2. Refactoring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Example: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6" name="Google Shape;28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502" y="349454"/>
            <a:ext cx="5920498" cy="646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1125" y="349454"/>
            <a:ext cx="5871513" cy="266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 txBox="1">
            <a:spLocks noGrp="1"/>
          </p:cNvSpPr>
          <p:nvPr>
            <p:ph type="title"/>
          </p:nvPr>
        </p:nvSpPr>
        <p:spPr>
          <a:xfrm>
            <a:off x="6606074" y="3293707"/>
            <a:ext cx="5278016" cy="35210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12625" tIns="822950" rIns="4572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Implementation</a:t>
            </a:r>
            <a:br>
              <a:rPr lang="en-US" b="1">
                <a:solidFill>
                  <a:srgbClr val="0070C0"/>
                </a:solidFill>
              </a:rPr>
            </a:br>
            <a:br>
              <a:rPr lang="en-US" sz="2400" b="1">
                <a:solidFill>
                  <a:srgbClr val="0070C0"/>
                </a:solidFill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 Refactoring</a:t>
            </a:r>
            <a:r>
              <a:rPr lang="en-US" sz="2400"/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>
            <a:spLocks noGrp="1"/>
          </p:cNvSpPr>
          <p:nvPr>
            <p:ph type="title"/>
          </p:nvPr>
        </p:nvSpPr>
        <p:spPr>
          <a:xfrm>
            <a:off x="1264920" y="1014095"/>
            <a:ext cx="9662160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Testing Overview</a:t>
            </a:r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1"/>
          </p:nvPr>
        </p:nvSpPr>
        <p:spPr>
          <a:xfrm>
            <a:off x="1264925" y="1974225"/>
            <a:ext cx="9775200" cy="3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/>
              <a:t>Manual Test - Manual manipulations and interactions with app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/>
              <a:t>Unit Test - Uses Django’s TestCase framework for backend testings and uses  Vitest framework for Javascript front end testing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Integration Test - Utilizes Selenium webdriver to </a:t>
            </a:r>
            <a:r>
              <a:rPr lang="en-US" sz="2400"/>
              <a:t>automatically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test key </a:t>
            </a:r>
            <a:r>
              <a:rPr lang="en-US" sz="2400"/>
              <a:t>features.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>
            <a:spLocks noGrp="1"/>
          </p:cNvSpPr>
          <p:nvPr>
            <p:ph type="title"/>
          </p:nvPr>
        </p:nvSpPr>
        <p:spPr>
          <a:xfrm>
            <a:off x="4767150" y="860400"/>
            <a:ext cx="2148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Testing</a:t>
            </a:r>
            <a:endParaRPr b="1"/>
          </a:p>
        </p:txBody>
      </p:sp>
      <p:sp>
        <p:nvSpPr>
          <p:cNvPr id="301" name="Google Shape;30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02" name="Google Shape;302;p11"/>
          <p:cNvSpPr txBox="1"/>
          <p:nvPr/>
        </p:nvSpPr>
        <p:spPr>
          <a:xfrm>
            <a:off x="962250" y="1001450"/>
            <a:ext cx="396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Test Example: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100" y="1740338"/>
            <a:ext cx="5512300" cy="4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250" y="1652000"/>
            <a:ext cx="4552488" cy="44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70569564_0_18"/>
          <p:cNvSpPr txBox="1">
            <a:spLocks noGrp="1"/>
          </p:cNvSpPr>
          <p:nvPr>
            <p:ph type="title"/>
          </p:nvPr>
        </p:nvSpPr>
        <p:spPr>
          <a:xfrm>
            <a:off x="4759000" y="175850"/>
            <a:ext cx="2097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Testing</a:t>
            </a:r>
            <a:endParaRPr b="1"/>
          </a:p>
        </p:txBody>
      </p:sp>
      <p:sp>
        <p:nvSpPr>
          <p:cNvPr id="310" name="Google Shape;310;g13570569564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11" name="Google Shape;311;g13570569564_0_18"/>
          <p:cNvSpPr txBox="1"/>
          <p:nvPr/>
        </p:nvSpPr>
        <p:spPr>
          <a:xfrm>
            <a:off x="1121551" y="958050"/>
            <a:ext cx="284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Unit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Example: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1357056956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425" y="883211"/>
            <a:ext cx="6925148" cy="226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570569564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351" y="3276287"/>
            <a:ext cx="5537005" cy="28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3570569564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25" y="1696950"/>
            <a:ext cx="4816626" cy="433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>
            <a:spLocks noGrp="1"/>
          </p:cNvSpPr>
          <p:nvPr>
            <p:ph type="title"/>
          </p:nvPr>
        </p:nvSpPr>
        <p:spPr>
          <a:xfrm>
            <a:off x="1264920" y="1014095"/>
            <a:ext cx="9662160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Testing</a:t>
            </a:r>
            <a:endParaRPr/>
          </a:p>
        </p:txBody>
      </p:sp>
      <p:sp>
        <p:nvSpPr>
          <p:cNvPr id="320" name="Google Shape;3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21" name="Google Shape;321;p12"/>
          <p:cNvSpPr txBox="1"/>
          <p:nvPr/>
        </p:nvSpPr>
        <p:spPr>
          <a:xfrm>
            <a:off x="1264925" y="2146700"/>
            <a:ext cx="9246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Integration tests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All features: graph, forecast, save as favorite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Technique: Selenium Webdriver, NodeJS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Impact: made sure all of our code features work as intended and there is no regression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>
            <a:spLocks noGrp="1"/>
          </p:cNvSpPr>
          <p:nvPr>
            <p:ph type="title"/>
          </p:nvPr>
        </p:nvSpPr>
        <p:spPr>
          <a:xfrm>
            <a:off x="3187648" y="136525"/>
            <a:ext cx="580146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  <a:highlight>
                  <a:srgbClr val="F7EDE9"/>
                </a:highlight>
              </a:rPr>
              <a:t>Project Management</a:t>
            </a:r>
            <a:endParaRPr b="1"/>
          </a:p>
        </p:txBody>
      </p:sp>
      <p:sp>
        <p:nvSpPr>
          <p:cNvPr id="327" name="Google Shape;327;p13"/>
          <p:cNvSpPr txBox="1">
            <a:spLocks noGrp="1"/>
          </p:cNvSpPr>
          <p:nvPr>
            <p:ph type="body" idx="2"/>
          </p:nvPr>
        </p:nvSpPr>
        <p:spPr>
          <a:xfrm>
            <a:off x="974426" y="1091682"/>
            <a:ext cx="10250301" cy="507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Achievements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all essential features and additional optional feature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00"/>
              <a:t>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ot familiar with tools such as PivotalTracker, Django, Facebook Prophet</a:t>
            </a:r>
            <a:endParaRPr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API key limitation</a:t>
            </a:r>
            <a:endParaRPr sz="20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-US" sz="2000"/>
              <a:t>Low level of familiarity with Javascript prevented from bigger coverage of unit test for front end</a:t>
            </a:r>
            <a:endParaRPr sz="20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Learned Objects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 Tools:  Pivotal Tracker, Django, </a:t>
            </a:r>
            <a:r>
              <a:rPr lang="en-US" sz="2000"/>
              <a:t>Github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 Agile methodology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 UML diagrams: Use Case and Class Diagrams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 Testing techniques: Selenium,</a:t>
            </a:r>
            <a:r>
              <a:rPr lang="en-US" sz="2000"/>
              <a:t> unit testing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/>
              <a:t>- ML algorithm - Facebook Prophet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"/>
          <p:cNvSpPr txBox="1">
            <a:spLocks noGrp="1"/>
          </p:cNvSpPr>
          <p:nvPr>
            <p:ph type="title"/>
          </p:nvPr>
        </p:nvSpPr>
        <p:spPr>
          <a:xfrm>
            <a:off x="728980" y="161798"/>
            <a:ext cx="10515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Project Management </a:t>
            </a:r>
            <a:endParaRPr/>
          </a:p>
        </p:txBody>
      </p:sp>
      <p:sp>
        <p:nvSpPr>
          <p:cNvPr id="334" name="Google Shape;33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5" name="Google Shape;335;p14"/>
          <p:cNvSpPr txBox="1"/>
          <p:nvPr/>
        </p:nvSpPr>
        <p:spPr>
          <a:xfrm>
            <a:off x="62225" y="921050"/>
            <a:ext cx="425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</a:t>
            </a:r>
            <a:r>
              <a:rPr lang="en-US" sz="1800" b="1">
                <a:solidFill>
                  <a:schemeClr val="dk1"/>
                </a:solidFill>
              </a:rPr>
              <a:t>Metrics</a:t>
            </a:r>
            <a:endParaRPr sz="1800" b="1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personal hours: 201.5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Rating</a:t>
            </a:r>
            <a:r>
              <a:rPr lang="en-US"/>
              <a:t>:</a:t>
            </a:r>
            <a:r>
              <a:rPr lang="en-US" sz="1840">
                <a:solidFill>
                  <a:schemeClr val="dk1"/>
                </a:solidFill>
              </a:rPr>
              <a:t>Metrics(KPI’s)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6" name="Google Shape;3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5750"/>
            <a:ext cx="12191999" cy="432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570569564_0_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42" name="Google Shape;342;g1357056956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62" y="1578625"/>
            <a:ext cx="12240724" cy="451685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3570569564_0_37"/>
          <p:cNvSpPr txBox="1">
            <a:spLocks noGrp="1"/>
          </p:cNvSpPr>
          <p:nvPr>
            <p:ph type="title"/>
          </p:nvPr>
        </p:nvSpPr>
        <p:spPr>
          <a:xfrm>
            <a:off x="3088950" y="938425"/>
            <a:ext cx="6014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Project Management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>
            <a:spLocks noGrp="1"/>
          </p:cNvSpPr>
          <p:nvPr>
            <p:ph type="title"/>
          </p:nvPr>
        </p:nvSpPr>
        <p:spPr>
          <a:xfrm>
            <a:off x="1537716" y="1026696"/>
            <a:ext cx="40873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Team Members</a:t>
            </a:r>
            <a:endParaRPr/>
          </a:p>
        </p:txBody>
      </p:sp>
      <p:sp>
        <p:nvSpPr>
          <p:cNvPr id="200" name="Google Shape;20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aphicFrame>
        <p:nvGraphicFramePr>
          <p:cNvPr id="201" name="Google Shape;201;p2"/>
          <p:cNvGraphicFramePr/>
          <p:nvPr/>
        </p:nvGraphicFramePr>
        <p:xfrm>
          <a:off x="1386670" y="2019717"/>
          <a:ext cx="7664000" cy="2771625"/>
        </p:xfrm>
        <a:graphic>
          <a:graphicData uri="http://schemas.openxmlformats.org/drawingml/2006/table">
            <a:tbl>
              <a:tblPr firstRow="1" bandRow="1">
                <a:noFill/>
                <a:tableStyleId>{418F67D9-FE9D-4FAE-9648-37516AB2773D}</a:tableStyleId>
              </a:tblPr>
              <a:tblGrid>
                <a:gridCol w="38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Member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Role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Sylvie Xiang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Team Leader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Duy Nguyen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QA Leader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Serguei Chervachidze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Design &amp; Implementation Leader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Jing Tian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Configuration Leader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570569564_1_12"/>
          <p:cNvSpPr txBox="1">
            <a:spLocks noGrp="1"/>
          </p:cNvSpPr>
          <p:nvPr>
            <p:ph type="title"/>
          </p:nvPr>
        </p:nvSpPr>
        <p:spPr>
          <a:xfrm>
            <a:off x="985150" y="1044000"/>
            <a:ext cx="36450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3300" b="1"/>
              <a:t>Metrics(KPI’s)</a:t>
            </a:r>
            <a:endParaRPr sz="3300" b="1"/>
          </a:p>
        </p:txBody>
      </p:sp>
      <p:sp>
        <p:nvSpPr>
          <p:cNvPr id="349" name="Google Shape;349;g13570569564_1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50" name="Google Shape;350;g13570569564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525" y="1243899"/>
            <a:ext cx="5867400" cy="10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3570569564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975" y="2811373"/>
            <a:ext cx="4474475" cy="11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3570569564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775" y="4122900"/>
            <a:ext cx="5932575" cy="117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3570569564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2925" y="2752800"/>
            <a:ext cx="4222625" cy="12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Thank you !</a:t>
            </a:r>
            <a:endParaRPr/>
          </a:p>
        </p:txBody>
      </p:sp>
      <p:sp>
        <p:nvSpPr>
          <p:cNvPr id="359" name="Google Shape;35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Iteration 3 Overview</a:t>
            </a:r>
            <a:r>
              <a:rPr lang="en-US" b="1"/>
              <a:t> </a:t>
            </a:r>
            <a:endParaRPr/>
          </a:p>
        </p:txBody>
      </p:sp>
      <p:sp>
        <p:nvSpPr>
          <p:cNvPr id="207" name="Google Shape;20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08" name="Google Shape;208;p3"/>
          <p:cNvSpPr txBox="1"/>
          <p:nvPr/>
        </p:nvSpPr>
        <p:spPr>
          <a:xfrm>
            <a:off x="87125" y="1756375"/>
            <a:ext cx="11886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</a:rPr>
              <a:t>Unit Test</a:t>
            </a:r>
            <a:endParaRPr sz="24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Added unit test for configuration file and forecast feature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</a:rPr>
              <a:t>Integration Test: </a:t>
            </a:r>
            <a:endParaRPr sz="24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Modified test code to able to run all tests and handle free API account limitations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</a:rPr>
              <a:t>MFA Survey Results</a:t>
            </a:r>
            <a:endParaRPr sz="24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SurveyMonkey was developed and sent out to friends and family of Group3.  Results were gathered and summarized as a performance indicator for the StockPickers project. </a:t>
            </a:r>
            <a:endParaRPr sz="2400">
              <a:solidFill>
                <a:schemeClr val="dk1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1066800" y="1023660"/>
            <a:ext cx="10058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Requirement Analysis Overview</a:t>
            </a:r>
            <a:endParaRPr sz="40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2238975" y="1629150"/>
            <a:ext cx="351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Use case diagram: </a:t>
            </a:r>
            <a:endParaRPr sz="24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6" name="Google Shape;2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50" y="2014625"/>
            <a:ext cx="5181250" cy="38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1066800" y="1023660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Requirement Analysis</a:t>
            </a:r>
            <a:endParaRPr/>
          </a:p>
        </p:txBody>
      </p:sp>
      <p:sp>
        <p:nvSpPr>
          <p:cNvPr id="222" name="Google Shape;2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1351350" y="1810550"/>
            <a:ext cx="567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Requirement Trackers: 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SPPP “Proposed High level Requirements”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Pivotal Tracker: </a:t>
            </a:r>
            <a:r>
              <a:rPr lang="en-US" sz="1800">
                <a:solidFill>
                  <a:schemeClr val="dk1"/>
                </a:solidFill>
              </a:rPr>
              <a:t>user stories</a:t>
            </a:r>
            <a:endParaRPr/>
          </a:p>
        </p:txBody>
      </p:sp>
      <p:pic>
        <p:nvPicPr>
          <p:cNvPr id="224" name="Google Shape;2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25" y="3288050"/>
            <a:ext cx="68294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351088172_1_8"/>
          <p:cNvSpPr txBox="1">
            <a:spLocks noGrp="1"/>
          </p:cNvSpPr>
          <p:nvPr>
            <p:ph type="title"/>
          </p:nvPr>
        </p:nvSpPr>
        <p:spPr>
          <a:xfrm>
            <a:off x="1066800" y="1023660"/>
            <a:ext cx="10058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Requirement Analysis</a:t>
            </a:r>
            <a:endParaRPr/>
          </a:p>
        </p:txBody>
      </p:sp>
      <p:sp>
        <p:nvSpPr>
          <p:cNvPr id="230" name="Google Shape;230;g13351088172_1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1" name="Google Shape;231;g13351088172_1_8"/>
          <p:cNvSpPr txBox="1"/>
          <p:nvPr/>
        </p:nvSpPr>
        <p:spPr>
          <a:xfrm>
            <a:off x="1351350" y="1810550"/>
            <a:ext cx="5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User story example: </a:t>
            </a:r>
            <a:endParaRPr/>
          </a:p>
        </p:txBody>
      </p:sp>
      <p:pic>
        <p:nvPicPr>
          <p:cNvPr id="232" name="Google Shape;232;g13351088172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50" y="3030650"/>
            <a:ext cx="5423299" cy="21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3351088172_1_8"/>
          <p:cNvPicPr preferRelativeResize="0"/>
          <p:nvPr/>
        </p:nvPicPr>
        <p:blipFill rotWithShape="1">
          <a:blip r:embed="rId4">
            <a:alphaModFix/>
          </a:blip>
          <a:srcRect r="32441"/>
          <a:stretch/>
        </p:blipFill>
        <p:spPr>
          <a:xfrm>
            <a:off x="1250750" y="2295688"/>
            <a:ext cx="45433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3351088172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550" y="2179850"/>
            <a:ext cx="4284343" cy="29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351088172_1_0"/>
          <p:cNvSpPr txBox="1">
            <a:spLocks noGrp="1"/>
          </p:cNvSpPr>
          <p:nvPr>
            <p:ph type="title"/>
          </p:nvPr>
        </p:nvSpPr>
        <p:spPr>
          <a:xfrm>
            <a:off x="1066800" y="1023660"/>
            <a:ext cx="10058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70C0"/>
                </a:solidFill>
              </a:rPr>
              <a:t>Requirement Analysis</a:t>
            </a:r>
            <a:endParaRPr/>
          </a:p>
        </p:txBody>
      </p:sp>
      <p:sp>
        <p:nvSpPr>
          <p:cNvPr id="240" name="Google Shape;240;g13351088172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1" name="Google Shape;241;g13351088172_1_0"/>
          <p:cNvSpPr txBox="1"/>
          <p:nvPr/>
        </p:nvSpPr>
        <p:spPr>
          <a:xfrm>
            <a:off x="1261200" y="1614825"/>
            <a:ext cx="904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Total User Story Points Accomplished: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11 out of 11 essential story points</a:t>
            </a:r>
            <a:r>
              <a:rPr lang="en-US" sz="1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finished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3351088172_1_0"/>
          <p:cNvSpPr txBox="1"/>
          <p:nvPr/>
        </p:nvSpPr>
        <p:spPr>
          <a:xfrm>
            <a:off x="1261200" y="2108050"/>
            <a:ext cx="62202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Accomplished essential features: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 </a:t>
            </a:r>
            <a:r>
              <a:rPr lang="en-US">
                <a:solidFill>
                  <a:schemeClr val="dk1"/>
                </a:solidFill>
              </a:rPr>
              <a:t>historical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stock price data</a:t>
            </a:r>
            <a:endParaRPr sz="1000"/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Forecast stock prices</a:t>
            </a:r>
            <a:endParaRPr sz="1000"/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stock data in plots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Display data for multiple stocks </a:t>
            </a:r>
            <a:endParaRPr>
              <a:solidFill>
                <a:schemeClr val="dk1"/>
              </a:solidFill>
            </a:endParaRPr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stock data to local machines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Download data for multiple stocks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Accomplished optional feature:</a:t>
            </a:r>
            <a:endParaRPr sz="1000" b="1"/>
          </a:p>
          <a:p>
            <a:pPr marL="28575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stocks as customer’s favorites on site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>
            <a:spLocks noGrp="1"/>
          </p:cNvSpPr>
          <p:nvPr>
            <p:ph type="title"/>
          </p:nvPr>
        </p:nvSpPr>
        <p:spPr>
          <a:xfrm>
            <a:off x="956268" y="263633"/>
            <a:ext cx="10058400" cy="49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Design</a:t>
            </a:r>
            <a:endParaRPr/>
          </a:p>
        </p:txBody>
      </p:sp>
      <p:sp>
        <p:nvSpPr>
          <p:cNvPr id="248" name="Google Shape;2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49" name="Google Shape;2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233" y="763407"/>
            <a:ext cx="10397533" cy="584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964163" y="136525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Design</a:t>
            </a:r>
            <a:endParaRPr/>
          </a:p>
        </p:txBody>
      </p:sp>
      <p:sp>
        <p:nvSpPr>
          <p:cNvPr id="255" name="Google Shape;2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56" name="Google Shape;2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0865" y="1520890"/>
            <a:ext cx="7369629" cy="454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83" y="787427"/>
            <a:ext cx="2922591" cy="528314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7"/>
          <p:cNvSpPr txBox="1"/>
          <p:nvPr/>
        </p:nvSpPr>
        <p:spPr>
          <a:xfrm>
            <a:off x="4267979" y="787426"/>
            <a:ext cx="5243926" cy="52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&amp; Backend Class Diagrams</a:t>
            </a:r>
            <a:endParaRPr/>
          </a:p>
          <a:p>
            <a:pPr marL="0" marR="0" lvl="0" indent="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Widescreen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U.S. Stock Pickers</vt:lpstr>
      <vt:lpstr>Team Members</vt:lpstr>
      <vt:lpstr>Iteration 3 Overview </vt:lpstr>
      <vt:lpstr>PowerPoint Presentation</vt:lpstr>
      <vt:lpstr>Requirement Analysis</vt:lpstr>
      <vt:lpstr>Requirement Analysis</vt:lpstr>
      <vt:lpstr>Requirement Analysis</vt:lpstr>
      <vt:lpstr>Design</vt:lpstr>
      <vt:lpstr>Design</vt:lpstr>
      <vt:lpstr>Implementation    </vt:lpstr>
      <vt:lpstr>                   </vt:lpstr>
      <vt:lpstr>Implementation   Refactoring Example     </vt:lpstr>
      <vt:lpstr>Testing Overview</vt:lpstr>
      <vt:lpstr>Testing</vt:lpstr>
      <vt:lpstr>Testing</vt:lpstr>
      <vt:lpstr>Testing</vt:lpstr>
      <vt:lpstr>Project Management</vt:lpstr>
      <vt:lpstr>Project Management </vt:lpstr>
      <vt:lpstr>Project Management </vt:lpstr>
      <vt:lpstr>Metrics(KPI’s)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Stock Pickers</dc:title>
  <dc:creator>Sylvie Xiang</dc:creator>
  <cp:lastModifiedBy>Sylvie Xiang</cp:lastModifiedBy>
  <cp:revision>1</cp:revision>
  <dcterms:created xsi:type="dcterms:W3CDTF">2022-05-16T06:43:57Z</dcterms:created>
  <dcterms:modified xsi:type="dcterms:W3CDTF">2022-06-20T05:52:55Z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